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5"/>
  </p:notesMasterIdLst>
  <p:sldIdLst>
    <p:sldId id="256" r:id="rId2"/>
    <p:sldId id="323" r:id="rId3"/>
    <p:sldId id="313" r:id="rId4"/>
    <p:sldId id="320" r:id="rId5"/>
    <p:sldId id="258" r:id="rId6"/>
    <p:sldId id="321" r:id="rId7"/>
    <p:sldId id="322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9" r:id="rId16"/>
    <p:sldId id="325" r:id="rId17"/>
    <p:sldId id="326" r:id="rId18"/>
    <p:sldId id="282" r:id="rId19"/>
    <p:sldId id="319" r:id="rId20"/>
    <p:sldId id="277" r:id="rId21"/>
    <p:sldId id="278" r:id="rId22"/>
    <p:sldId id="283" r:id="rId23"/>
    <p:sldId id="32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2633" autoAdjust="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542AB851-8BDE-4705-A0BE-2B6A7E87612A}" type="datetimeFigureOut">
              <a:rPr lang="he-IL" smtClean="0"/>
              <a:pPr/>
              <a:t>א'/תמוז/תשע"ו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2ED06737-B0F2-4845-A7A3-1D88A87708ED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7/7/2016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7/7/2016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7/7/2016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0D4834D-40E1-4E83-BC1C-6A4C5211D3E5}" type="datetime1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895" y="228600"/>
            <a:ext cx="8718505" cy="1524000"/>
          </a:xfrm>
        </p:spPr>
        <p:txBody>
          <a:bodyPr>
            <a:noAutofit/>
          </a:bodyPr>
          <a:lstStyle/>
          <a:p>
            <a:r>
              <a:rPr lang="he-IL" sz="6000" dirty="0">
                <a:latin typeface="טרשים" pitchFamily="50" charset="-79"/>
                <a:cs typeface="טרשים" pitchFamily="50" charset="-79"/>
              </a:rPr>
              <a:t>אבולוציה </a:t>
            </a: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ומוטציה</a:t>
            </a:r>
            <a:br>
              <a:rPr lang="he-IL" sz="6000" dirty="0" smtClean="0">
                <a:latin typeface="טרשים" pitchFamily="50" charset="-79"/>
                <a:cs typeface="טרשים" pitchFamily="50" charset="-79"/>
              </a:rPr>
            </a:b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בעתות </a:t>
            </a:r>
            <a:r>
              <a:rPr lang="he-IL" sz="6000" dirty="0">
                <a:latin typeface="טרשים" pitchFamily="50" charset="-79"/>
                <a:cs typeface="טרשים" pitchFamily="50" charset="-79"/>
              </a:rPr>
              <a:t>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981200"/>
            <a:ext cx="8763000" cy="1752600"/>
          </a:xfrm>
        </p:spPr>
        <p:txBody>
          <a:bodyPr>
            <a:normAutofit/>
          </a:bodyPr>
          <a:lstStyle/>
          <a:p>
            <a:r>
              <a:rPr lang="he-IL" b="1" dirty="0">
                <a:solidFill>
                  <a:schemeClr val="accent1"/>
                </a:solidFill>
                <a:cs typeface="הלל" pitchFamily="50" charset="-79"/>
              </a:rPr>
              <a:t>יואב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רם</a:t>
            </a:r>
            <a:endParaRPr lang="he-IL" b="1" dirty="0">
              <a:solidFill>
                <a:schemeClr val="accent1"/>
              </a:solidFill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כנס מחזורים</a:t>
            </a:r>
          </a:p>
          <a:p>
            <a:r>
              <a:rPr lang="he-IL" dirty="0" smtClean="0">
                <a:cs typeface="הלל" pitchFamily="50" charset="-79"/>
              </a:rPr>
              <a:t>7 יולי 2016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24741" y="4191000"/>
            <a:ext cx="1600200" cy="1600200"/>
            <a:chOff x="533400" y="4495800"/>
            <a:chExt cx="1600200" cy="1600200"/>
          </a:xfrm>
        </p:grpSpPr>
        <p:sp>
          <p:nvSpPr>
            <p:cNvPr id="6" name="Rectangle 5"/>
            <p:cNvSpPr/>
            <p:nvPr/>
          </p:nvSpPr>
          <p:spPr>
            <a:xfrm>
              <a:off x="533400" y="44958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800" y="50292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0200" y="55626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8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002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02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34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34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419401" y="6412468"/>
            <a:ext cx="420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thub-octicons" panose="02000503000000000000" pitchFamily="2" charset="0"/>
              </a:rPr>
              <a:t>A </a:t>
            </a:r>
            <a:r>
              <a:rPr lang="en-GB" dirty="0" smtClean="0">
                <a:latin typeface="Open Sans" panose="020B0606030504020204" pitchFamily="34" charset="0"/>
              </a:rPr>
              <a:t>github.com/</a:t>
            </a:r>
            <a:r>
              <a:rPr lang="en-GB" dirty="0" err="1" smtClean="0">
                <a:latin typeface="Open Sans" panose="020B0606030504020204" pitchFamily="34" charset="0"/>
              </a:rPr>
              <a:t>yoavram</a:t>
            </a:r>
            <a:r>
              <a:rPr lang="en-GB" dirty="0" smtClean="0">
                <a:latin typeface="Open Sans" panose="020B0606030504020204" pitchFamily="34" charset="0"/>
              </a:rPr>
              <a:t>/Reunion2016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10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514600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514600"/>
            <a:ext cx="5624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sz="1600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המוטציה ב-69 אוכלוסיות טבעיות של חיידקי אי קולי</a:t>
            </a:r>
          </a:p>
          <a:p>
            <a:pPr algn="ctr"/>
            <a:r>
              <a:rPr lang="en-US" sz="1600" b="1" dirty="0" err="1" smtClean="0">
                <a:solidFill>
                  <a:prstClr val="black"/>
                </a:solidFill>
                <a:latin typeface="Open Sans" panose="020B0606030504020204" pitchFamily="34" charset="0"/>
              </a:rPr>
              <a:t>Matic</a:t>
            </a:r>
            <a:r>
              <a:rPr lang="en-US" sz="1600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 et al. 1997</a:t>
            </a:r>
            <a:endParaRPr lang="en-US" sz="1600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sz="3600" dirty="0" smtClean="0">
                <a:solidFill>
                  <a:schemeClr val="tx2"/>
                </a:solidFill>
                <a:cs typeface="הלל" pitchFamily="50" charset="-79"/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11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Lynch 2011</a:t>
            </a:r>
            <a:endParaRPr lang="en-US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חיידקים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שמרים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11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>
                <a:cs typeface="הלל" pitchFamily="50" charset="-79"/>
              </a:rPr>
              <a:t>באי קולי:</a:t>
            </a:r>
          </a:p>
          <a:p>
            <a:pPr marL="0" indent="0" algn="r">
              <a:buNone/>
            </a:pPr>
            <a:r>
              <a:rPr lang="he-IL" dirty="0" smtClean="0">
                <a:cs typeface="הלל" pitchFamily="50" charset="-79"/>
              </a:rPr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>
                <a:cs typeface="הלל" pitchFamily="50" charset="-79"/>
              </a:rPr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12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latin typeface="Open Sans" panose="020B0606030504020204" pitchFamily="34" charset="0"/>
              </a:rPr>
              <a:t>Rosenberg et al. 2012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12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>
                <a:latin typeface="Open Sans" panose="020B0606030504020204" pitchFamily="34" charset="0"/>
                <a:cs typeface="טרשים" pitchFamily="50" charset="-79"/>
              </a:rPr>
              <a:t>עדויות</a:t>
            </a:r>
            <a:endParaRPr lang="he-IL" sz="4000" spc="-100" dirty="0">
              <a:solidFill>
                <a:schemeClr val="tx2"/>
              </a:solidFill>
              <a:latin typeface="Open Sans" panose="020B0606030504020204" pitchFamily="34" charset="0"/>
              <a:cs typeface="טרשים" pitchFamily="50" charset="-79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82" y="2763416"/>
            <a:ext cx="2253464" cy="1656184"/>
            <a:chOff x="60882" y="2622253"/>
            <a:chExt cx="2253464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0882" y="3909105"/>
              <a:ext cx="1386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בצילוס</a:t>
              </a:r>
              <a:endParaRPr lang="he-IL" i="1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160000" cy="1752600"/>
            <a:chOff x="154346" y="4495800"/>
            <a:chExt cx="2160000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017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תסיסנית </a:t>
              </a:r>
              <a:r>
                <a:rPr lang="he-IL" i="1" dirty="0">
                  <a:latin typeface="Open Sans" panose="020B0606030504020204" pitchFamily="34" charset="0"/>
                  <a:cs typeface="הלל" pitchFamily="50" charset="-79"/>
                </a:rPr>
                <a:t>המחקר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נמטודה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378416" y="5955268"/>
              <a:ext cx="1422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חיידק השחפת</a:t>
              </a:r>
              <a:endParaRPr lang="he-IL" dirty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590832" cy="2017892"/>
            <a:chOff x="6477000" y="2641545"/>
            <a:chExt cx="2590832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4478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03353" y="4838700"/>
            <a:ext cx="2221497" cy="1674933"/>
            <a:chOff x="-2407593" y="3052406"/>
            <a:chExt cx="2221497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407593" y="4358007"/>
              <a:ext cx="1669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הליסטריה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13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האבולוציה של 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השערת האפס: </a:t>
            </a:r>
            <a:r>
              <a:rPr lang="he-IL" sz="2800" dirty="0" smtClean="0">
                <a:cs typeface="הלל" pitchFamily="50" charset="-79"/>
              </a:rPr>
              <a:t>מוטציה היא תוצר לוואי של עקה</a:t>
            </a:r>
            <a:endParaRPr lang="en-US" sz="2800" dirty="0" smtClean="0"/>
          </a:p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השערה אלטרנטיבית לא-אדפטיביות</a:t>
            </a:r>
            <a:r>
              <a:rPr lang="en-US" sz="2800" dirty="0">
                <a:solidFill>
                  <a:schemeClr val="tx2"/>
                </a:solidFill>
              </a:rPr>
              <a:t>:</a:t>
            </a:r>
          </a:p>
          <a:p>
            <a:pPr marL="457200" lvl="1" indent="0" algn="r">
              <a:buNone/>
            </a:pPr>
            <a:r>
              <a:rPr lang="he-IL" dirty="0" smtClean="0">
                <a:cs typeface="הלל" pitchFamily="50" charset="-79"/>
              </a:rPr>
              <a:t>מחיר שכפול דנא בנאמנות גבוהה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14</a:t>
            </a:fld>
            <a:endParaRPr lang="he-IL" dirty="0">
              <a:cs typeface="הלל" pitchFamily="50" charset="-79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ההשערה האדפיטיבית</a:t>
            </a:r>
            <a:r>
              <a:rPr lang="en-US" sz="2800" dirty="0" smtClean="0">
                <a:latin typeface="Open Sans" panose="020B0606030504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מוטציה מושרית עקה מתפתחת כי היא מאפשר לפרטים ואוכלוסיות להתאים במהירות לסביבות חדשות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62200" y="3957935"/>
            <a:ext cx="11711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rPr>
              <a:t>אי קולי</a:t>
            </a:r>
            <a:endParaRPr lang="he-IL" sz="2400" dirty="0">
              <a:solidFill>
                <a:schemeClr val="bg1"/>
              </a:solidFill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מושרה עקה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נמוך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גבוה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ההשערה האדפטיבית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3721267"/>
            <a:ext cx="3657600" cy="328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מושרה עקה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נמוך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גבוה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ההשערה האדפטיבית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24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מושרה עקה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נמוך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גבוה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ההשערה האדפטיבית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סביבות קבועות – מודל מתמטי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הפתרון הכללי עבור 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>
                  <a:cs typeface="הלל" pitchFamily="50" charset="-79"/>
                </a:endParaRPr>
              </a:p>
              <a:p>
                <a:pPr marL="0" indent="0" algn="ctr">
                  <a:buNone/>
                </a:pPr>
                <a:r>
                  <a:rPr lang="he-IL" sz="3600" b="1" dirty="0" smtClean="0">
                    <a:solidFill>
                      <a:schemeClr val="tx2"/>
                    </a:solidFill>
                    <a:cs typeface="הלל" pitchFamily="50" charset="-79"/>
                  </a:rPr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>
                  <a:solidFill>
                    <a:schemeClr val="tx2"/>
                  </a:solidFill>
                  <a:cs typeface="הלל" pitchFamily="50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259"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Cambia </a:t>
            </a:r>
            <a:r>
              <a:rPr lang="en-US" b="1" dirty="0" err="1" smtClean="0"/>
              <a:t>todo</a:t>
            </a:r>
            <a:r>
              <a:rPr lang="en-US" b="1" dirty="0" smtClean="0"/>
              <a:t> cambia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מרסדס סוסה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1935-2009, זמרת ארגנטינאית 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54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המלכה האדומה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מתוך "מבעד למראה ומה אליס מצאה שם" / לואיס קרול, 1871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מי אני?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r"/>
            <a:r>
              <a:rPr lang="he-IL" b="1" dirty="0" smtClean="0">
                <a:cs typeface="הלל" pitchFamily="50" charset="-79"/>
              </a:rPr>
              <a:t>יואב רם</a:t>
            </a:r>
            <a:r>
              <a:rPr lang="he-IL" dirty="0" smtClean="0">
                <a:cs typeface="הלל" pitchFamily="50" charset="-79"/>
              </a:rPr>
              <a:t>, אוגוסט 2002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הייתי כמעט בכל הצוותים... 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מפקד קורס מאי 2005</a:t>
            </a:r>
          </a:p>
          <a:p>
            <a:r>
              <a:rPr lang="he-IL" dirty="0" smtClean="0">
                <a:cs typeface="הלל" pitchFamily="50" charset="-79"/>
              </a:rPr>
              <a:t>אבא </a:t>
            </a:r>
            <a:r>
              <a:rPr lang="he-IL" dirty="0">
                <a:cs typeface="הלל" pitchFamily="50" charset="-79"/>
              </a:rPr>
              <a:t>לשלושה, </a:t>
            </a:r>
            <a:r>
              <a:rPr lang="he-IL" dirty="0" smtClean="0">
                <a:cs typeface="הלל" pitchFamily="50" charset="-79"/>
              </a:rPr>
              <a:t>גר בפרדס </a:t>
            </a:r>
            <a:r>
              <a:rPr lang="he-IL" dirty="0">
                <a:cs typeface="הלל" pitchFamily="50" charset="-79"/>
              </a:rPr>
              <a:t>חנה</a:t>
            </a:r>
            <a:endParaRPr lang="en-US" dirty="0"/>
          </a:p>
          <a:p>
            <a:pPr algn="r"/>
            <a:r>
              <a:rPr lang="he-IL" b="1" dirty="0" smtClean="0">
                <a:cs typeface="הלל" pitchFamily="50" charset="-79"/>
              </a:rPr>
              <a:t>תואר ראשון </a:t>
            </a:r>
            <a:r>
              <a:rPr lang="he-IL" dirty="0" smtClean="0">
                <a:cs typeface="הלל" pitchFamily="50" charset="-79"/>
              </a:rPr>
              <a:t>ביולוגיה ומתמטיקה אונ' ת"א 2010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דוקטורט </a:t>
            </a:r>
            <a:r>
              <a:rPr lang="he-IL" dirty="0" smtClean="0">
                <a:cs typeface="הלל" pitchFamily="50" charset="-79"/>
              </a:rPr>
              <a:t>ישיר בביולוגיה תיאורטית וחישובית 2016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בקרוב</a:t>
            </a:r>
            <a:r>
              <a:rPr lang="he-IL" dirty="0" smtClean="0">
                <a:cs typeface="הלל" pitchFamily="50" charset="-79"/>
              </a:rPr>
              <a:t>:</a:t>
            </a:r>
            <a:r>
              <a:rPr lang="en-US" dirty="0" smtClean="0"/>
              <a:t> </a:t>
            </a:r>
            <a:r>
              <a:rPr lang="he-IL" dirty="0" smtClean="0">
                <a:cs typeface="הלל" pitchFamily="50" charset="-79"/>
              </a:rPr>
              <a:t>פוסטדוק בסטנפורד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הדרכות פייטון </a:t>
            </a:r>
            <a:r>
              <a:rPr lang="he-IL" dirty="0" smtClean="0">
                <a:cs typeface="הלל" pitchFamily="50" charset="-79"/>
              </a:rPr>
              <a:t>מדעי למהנדסים, אלגוריתמאים וכולם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2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32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משתנות - סימולציות מחשב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>
                <a:latin typeface="Open Sans" panose="020B0606030504020204" pitchFamily="34" charset="0"/>
                <a:cs typeface="טרשים" pitchFamily="50" charset="-79"/>
              </a:rPr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0.05</a:t>
            </a:r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שכיחות מוטציה מושרת עקה</a:t>
            </a:r>
            <a:endParaRPr lang="en-US" b="1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נצחונות</a:t>
            </a:r>
            <a:endParaRPr lang="en-US" sz="28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  <a:latin typeface="Open Sans" panose="020B0606030504020204" pitchFamily="34" charset="0"/>
                <a:cs typeface="הלל" pitchFamily="50" charset="-79"/>
              </a:rPr>
              <a:t>הפסדים</a:t>
            </a:r>
            <a:endParaRPr lang="en-US" sz="2800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דורות</a:t>
            </a:r>
            <a:endParaRPr lang="en-US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סיכום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>
                <a:cs typeface="הלל" pitchFamily="50" charset="-79"/>
              </a:rPr>
              <a:t>קצב </a:t>
            </a:r>
            <a:r>
              <a:rPr lang="he-IL" b="1" dirty="0" smtClean="0">
                <a:solidFill>
                  <a:srgbClr val="92D050"/>
                </a:solidFill>
                <a:cs typeface="הלל" pitchFamily="50" charset="-79"/>
              </a:rPr>
              <a:t>מוטציה</a:t>
            </a:r>
            <a:r>
              <a:rPr lang="he-IL" dirty="0" smtClean="0">
                <a:cs typeface="הלל" pitchFamily="50" charset="-79"/>
              </a:rPr>
              <a:t> מושרה עקה </a:t>
            </a:r>
            <a:r>
              <a:rPr lang="he-IL" b="1" dirty="0" smtClean="0">
                <a:cs typeface="הלל" pitchFamily="50" charset="-79"/>
              </a:rPr>
              <a:t>מועדף</a:t>
            </a:r>
            <a:r>
              <a:rPr lang="he-IL" dirty="0" smtClean="0">
                <a:cs typeface="הלל" pitchFamily="50" charset="-79"/>
              </a:rPr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הברירה הטבעית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גם בסביבות קבועות וגם בסביבות משתנות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בגלל ההשפעה על ה</a:t>
            </a:r>
            <a:r>
              <a:rPr lang="he-IL" b="1" dirty="0" smtClean="0">
                <a:cs typeface="הלל" pitchFamily="50" charset="-79"/>
              </a:rPr>
              <a:t>יכולת לעבור התאמה לסביבה – </a:t>
            </a:r>
            <a:r>
              <a:rPr lang="en-US" b="1" dirty="0" smtClean="0"/>
              <a:t>evolvability</a:t>
            </a:r>
          </a:p>
          <a:p>
            <a:pPr algn="r"/>
            <a:r>
              <a:rPr lang="he-IL" b="1" dirty="0" smtClean="0">
                <a:solidFill>
                  <a:srgbClr val="00B050"/>
                </a:solidFill>
                <a:cs typeface="הלל" pitchFamily="50" charset="-79"/>
              </a:rPr>
              <a:t>תמיכה בהשערה האדפטיבית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>
              <a:cs typeface="הלל" pitchFamily="50" charset="-79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098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21838"/>
            <a:ext cx="3124200" cy="25042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" y="4114800"/>
            <a:ext cx="24141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  <a:cs typeface="הלל" pitchFamily="50" charset="-79"/>
              </a:rPr>
              <a:t>הליקובקטר פילורי</a:t>
            </a:r>
            <a:endParaRPr lang="he-IL" sz="2400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056"/>
            <a:ext cx="7173416" cy="2058144"/>
          </a:xfrm>
          <a:solidFill>
            <a:srgbClr val="000000">
              <a:alpha val="50196"/>
            </a:srgbClr>
          </a:solidFill>
        </p:spPr>
        <p:txBody>
          <a:bodyPr tIns="90000" bIns="90000">
            <a:normAutofit fontScale="92500" lnSpcReduction="10000"/>
          </a:bodyPr>
          <a:lstStyle/>
          <a:p>
            <a:pPr marL="0" indent="0" algn="r">
              <a:buNone/>
            </a:pPr>
            <a:r>
              <a:rPr lang="he-IL" sz="7200" b="1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תודה!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r">
              <a:buNone/>
            </a:pP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מצגת (כולל גרסא ארוכה):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 </a:t>
            </a:r>
          </a:p>
          <a:p>
            <a:pPr marL="0" indent="0" algn="l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/Reunion2016</a:t>
            </a:r>
            <a:endParaRPr lang="he-IL" sz="7200" b="1" dirty="0">
              <a:solidFill>
                <a:schemeClr val="bg1">
                  <a:lumMod val="9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23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  <a:cs typeface="הלל" pitchFamily="50" charset="-79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  <a:cs typeface="הלל" pitchFamily="50" charset="-79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03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he-IL" dirty="0" smtClean="0">
                <a:cs typeface="טרשים" pitchFamily="50" charset="-79"/>
              </a:rPr>
              <a:t>אבולוציה </a:t>
            </a:r>
            <a:br>
              <a:rPr lang="he-IL" dirty="0" smtClean="0">
                <a:cs typeface="טרשים" pitchFamily="50" charset="-79"/>
              </a:rPr>
            </a:br>
            <a:r>
              <a:rPr lang="he-IL" sz="3100" dirty="0" smtClean="0">
                <a:cs typeface="טרשים" pitchFamily="50" charset="-79"/>
              </a:rPr>
              <a:t>ע"פ גנטיקה של אוכלוסיות</a:t>
            </a:r>
            <a:endParaRPr lang="he-IL" sz="3100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600200"/>
            <a:ext cx="5029200" cy="4525963"/>
          </a:xfrm>
        </p:spPr>
        <p:txBody>
          <a:bodyPr>
            <a:normAutofit fontScale="85000" lnSpcReduction="10000"/>
          </a:bodyPr>
          <a:lstStyle/>
          <a:p>
            <a:r>
              <a:rPr lang="he-IL" dirty="0" smtClean="0">
                <a:cs typeface="הלל" pitchFamily="50" charset="-79"/>
              </a:rPr>
              <a:t>שינוי בשכיחות תכונות שעוברות בהורשה בתהליך רב-דורי</a:t>
            </a:r>
          </a:p>
          <a:p>
            <a:r>
              <a:rPr lang="he-IL" dirty="0" smtClean="0">
                <a:cs typeface="הלל" pitchFamily="50" charset="-79"/>
              </a:rPr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  <a:cs typeface="הלל" pitchFamily="50" charset="-79"/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>
              <a:cs typeface="הלל" pitchFamily="50" charset="-79"/>
            </a:endParaRPr>
          </a:p>
          <a:p>
            <a:pPr lvl="1"/>
            <a:r>
              <a:rPr lang="he-IL" sz="3600" b="1" dirty="0" smtClean="0">
                <a:solidFill>
                  <a:schemeClr val="accent3"/>
                </a:solidFill>
                <a:cs typeface="הלל" pitchFamily="50" charset="-79"/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  <a:cs typeface="הלל" pitchFamily="50" charset="-79"/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רבייה מינית </a:t>
            </a: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sexual reproduction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סחיפה אקראית </a:t>
            </a: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random drift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76200" y="150803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66594" y="6550223"/>
            <a:ext cx="2198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>
                <a:latin typeface="Open Sans" panose="020B0606030504020204" pitchFamily="34" charset="0"/>
              </a:rPr>
              <a:t>abstrusegoose.com/339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</a:t>
            </a:r>
            <a:endParaRPr lang="he-IL" b="1" dirty="0">
              <a:cs typeface="טרשים" pitchFamily="50" charset="-79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87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4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9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 ע"י ברירה טבעית</a:t>
            </a:r>
            <a:endParaRPr lang="he-IL" dirty="0">
              <a:cs typeface="טרשים" pitchFamily="50" charset="-79"/>
            </a:endParaRP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>
                <a:cs typeface="טרשים" pitchFamily="50" charset="-79"/>
              </a:rPr>
              <a:t>כיצד נוצרת השונות הגנטית?</a:t>
            </a: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>
                <a:cs typeface="הלל" pitchFamily="50" charset="-79"/>
              </a:rPr>
              <a:t>"מוטציות...מספקות את חומר הגלם לאבולוציה" </a:t>
            </a:r>
          </a:p>
          <a:p>
            <a:pPr marL="0" indent="0" algn="l">
              <a:buNone/>
            </a:pPr>
            <a:r>
              <a:rPr lang="he-IL" dirty="0" smtClean="0">
                <a:cs typeface="הלל" pitchFamily="50" charset="-79"/>
              </a:rPr>
              <a:t>– דובז'נסקי, 1937</a:t>
            </a:r>
          </a:p>
          <a:p>
            <a:r>
              <a:rPr lang="he-IL" dirty="0" smtClean="0">
                <a:cs typeface="הלל" pitchFamily="50" charset="-79"/>
              </a:rPr>
              <a:t>"מוטציות הן המקור הבסיסי לשונות שעליה פועלת הברירה הטבעית" 		   – לינץ', 2007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בעברית - </a:t>
            </a:r>
            <a:r>
              <a:rPr lang="he-IL" i="1" dirty="0" smtClean="0">
                <a:cs typeface="הלל" pitchFamily="50" charset="-79"/>
              </a:rPr>
              <a:t>תשנית</a:t>
            </a:r>
            <a:endParaRPr lang="he-IL" i="1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40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מוטציה: חיפושיות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>
                <a:cs typeface="הלל" pitchFamily="50" charset="-79"/>
              </a:rPr>
              <a:t>8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419600"/>
            <a:ext cx="2288818" cy="22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שונות בקצב המוטציה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>
                <a:cs typeface="הלל" pitchFamily="50" charset="-79"/>
              </a:rPr>
              <a:t>הקצבים מתוארים במספר המוטציות הממוצע לדור שניתן למדוד</a:t>
            </a:r>
            <a:endParaRPr lang="he-IL" sz="2000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9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זבובים: 0.455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Keightley</a:t>
            </a:r>
            <a:r>
              <a:rPr lang="en-US" sz="2000" dirty="0" smtClean="0">
                <a:latin typeface="Open Sans" panose="020B0606030504020204" pitchFamily="34" charset="0"/>
              </a:rPr>
              <a:t> et al. 2009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חיידקים: 0.0004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Wielgoss</a:t>
            </a:r>
            <a:r>
              <a:rPr lang="en-US" sz="2000" dirty="0" smtClean="0">
                <a:latin typeface="Open Sans" panose="020B0606030504020204" pitchFamily="34" charset="0"/>
              </a:rPr>
              <a:t> 2011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בני אדם: 41</a:t>
            </a: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Lynch PNAS 2010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3127</TotalTime>
  <Words>537</Words>
  <Application>Microsoft Office PowerPoint</Application>
  <PresentationFormat>On-screen Show (4:3)</PresentationFormat>
  <Paragraphs>159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orange</vt:lpstr>
      <vt:lpstr>אבולוציה ומוטציה בעתות עקה</vt:lpstr>
      <vt:lpstr>מי אני?</vt:lpstr>
      <vt:lpstr>אבולוציה  ע"פ גנטיקה של אוכלוסיות</vt:lpstr>
      <vt:lpstr>אבולוציה</vt:lpstr>
      <vt:lpstr>אבולוציה ע"י ברירה טבעית</vt:lpstr>
      <vt:lpstr>כיצד נוצרת השונות הגנטית?</vt:lpstr>
      <vt:lpstr>מוטציה</vt:lpstr>
      <vt:lpstr>מוטציה: חיפושיות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ההשערה האדפטיבית</vt:lpstr>
      <vt:lpstr>ההשערה האדפטיבית</vt:lpstr>
      <vt:lpstr>סביבות קבועות – מודל מתמטי</vt:lpstr>
      <vt:lpstr>Cambia todo cambia</vt:lpstr>
      <vt:lpstr>סביבות משתנות - סימולציות מחשב</vt:lpstr>
      <vt:lpstr>PowerPoint Presentation</vt:lpstr>
      <vt:lpstr>סיכום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 Ram</cp:lastModifiedBy>
  <cp:revision>114</cp:revision>
  <dcterms:created xsi:type="dcterms:W3CDTF">2006-08-16T00:00:00Z</dcterms:created>
  <dcterms:modified xsi:type="dcterms:W3CDTF">2016-07-07T09:10:36Z</dcterms:modified>
</cp:coreProperties>
</file>